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8A968"/>
    <a:srgbClr val="0000FF"/>
    <a:srgbClr val="F5770F"/>
    <a:srgbClr val="263BA2"/>
    <a:srgbClr val="DD09A5"/>
    <a:srgbClr val="0A79BE"/>
    <a:srgbClr val="B8088A"/>
    <a:srgbClr val="C80896"/>
    <a:srgbClr val="BB0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70" d="100"/>
          <a:sy n="70" d="100"/>
        </p:scale>
        <p:origin x="-1434"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38759-D115-44C0-9A28-4465F692ED28}" type="datetimeFigureOut">
              <a:rPr lang="en-US" smtClean="0"/>
              <a:t>10/1/2018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A43E8-5730-48DE-9B8D-D44AACEAB766}" type="slidenum">
              <a:rPr lang="en-US" smtClean="0"/>
              <a:t>‹#›</a:t>
            </a:fld>
            <a:endParaRPr lang="en-US"/>
          </a:p>
        </p:txBody>
      </p:sp>
    </p:spTree>
    <p:extLst>
      <p:ext uri="{BB962C8B-B14F-4D97-AF65-F5344CB8AC3E}">
        <p14:creationId xmlns:p14="http://schemas.microsoft.com/office/powerpoint/2010/main" val="1256550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A43E8-5730-48DE-9B8D-D44AACEAB766}" type="slidenum">
              <a:rPr lang="en-US" smtClean="0"/>
              <a:t>1</a:t>
            </a:fld>
            <a:endParaRPr lang="en-US"/>
          </a:p>
        </p:txBody>
      </p:sp>
    </p:spTree>
    <p:extLst>
      <p:ext uri="{BB962C8B-B14F-4D97-AF65-F5344CB8AC3E}">
        <p14:creationId xmlns:p14="http://schemas.microsoft.com/office/powerpoint/2010/main" val="305507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2ED223-9B44-4D4D-B0B7-BF672AEF61C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D88F-3344-42BF-A394-2CB564F2CAA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D223-9B44-4D4D-B0B7-BF672AEF61C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D88F-3344-42BF-A394-2CB564F2CAA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E2ED223-9B44-4D4D-B0B7-BF672AEF61C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D88F-3344-42BF-A394-2CB564F2CAA1}"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2ED223-9B44-4D4D-B0B7-BF672AEF61C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D88F-3344-42BF-A394-2CB564F2CAA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2ED223-9B44-4D4D-B0B7-BF672AEF61C5}"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ED88F-3344-42BF-A394-2CB564F2CAA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2ED223-9B44-4D4D-B0B7-BF672AEF61C5}"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ED88F-3344-42BF-A394-2CB564F2CAA1}"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2ED223-9B44-4D4D-B0B7-BF672AEF61C5}"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ED88F-3344-42BF-A394-2CB564F2CAA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2ED223-9B44-4D4D-B0B7-BF672AEF61C5}"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ED88F-3344-42BF-A394-2CB564F2CAA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E2ED223-9B44-4D4D-B0B7-BF672AEF61C5}"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ED88F-3344-42BF-A394-2CB564F2CAA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E2ED223-9B44-4D4D-B0B7-BF672AEF61C5}"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ED88F-3344-42BF-A394-2CB564F2CAA1}"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ED223-9B44-4D4D-B0B7-BF672AEF61C5}"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ED88F-3344-42BF-A394-2CB564F2CAA1}"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E2ED223-9B44-4D4D-B0B7-BF672AEF61C5}" type="datetimeFigureOut">
              <a:rPr lang="en-US" smtClean="0"/>
              <a:t>10/1/2018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15ED88F-3344-42BF-A394-2CB564F2CAA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5.jpeg"/><Relationship Id="rId12" Type="http://schemas.microsoft.com/office/2007/relationships/hdphoto" Target="../media/hdphoto3.wdp"/><Relationship Id="rId17" Type="http://schemas.microsoft.com/office/2007/relationships/hdphoto" Target="../media/hdphoto5.wdp"/><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png"/><Relationship Id="rId5" Type="http://schemas.microsoft.com/office/2007/relationships/hdphoto" Target="../media/hdphoto1.wdp"/><Relationship Id="rId15" Type="http://schemas.microsoft.com/office/2007/relationships/hdphoto" Target="../media/hdphoto4.wdp"/><Relationship Id="rId10" Type="http://schemas.openxmlformats.org/officeDocument/2006/relationships/image" Target="../media/image7.jpe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0" y="-2864"/>
            <a:ext cx="9151779" cy="20637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93830" y="358552"/>
            <a:ext cx="6756420" cy="53860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College </a:t>
            </a:r>
            <a:r>
              <a:rPr lang="en-US" sz="2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 Logistics and Supply Chain</a:t>
            </a:r>
            <a:endParaRPr lang="en-US" sz="2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9903" y="43467"/>
            <a:ext cx="820558" cy="108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73000"/>
                    </a14:imgEffect>
                    <a14:imgEffect>
                      <a14:brightnessContrast contrast="20000"/>
                    </a14:imgEffect>
                  </a14:imgLayer>
                </a14:imgProps>
              </a:ext>
              <a:ext uri="{28A0092B-C50C-407E-A947-70E740481C1C}">
                <a14:useLocalDpi xmlns:a14="http://schemas.microsoft.com/office/drawing/2010/main" val="0"/>
              </a:ext>
            </a:extLst>
          </a:blip>
          <a:srcRect l="17974" t="3361" r="20282" b="4834"/>
          <a:stretch/>
        </p:blipFill>
        <p:spPr bwMode="auto">
          <a:xfrm>
            <a:off x="147825" y="-2864"/>
            <a:ext cx="1075754" cy="112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5" y="1099437"/>
            <a:ext cx="9167830" cy="667267"/>
          </a:xfrm>
          <a:prstGeom prst="rect">
            <a:avLst/>
          </a:prstGeom>
          <a:solidFill>
            <a:srgbClr val="F8A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FF"/>
                </a:solidFill>
                <a:latin typeface="Tahoma" pitchFamily="34" charset="0"/>
                <a:ea typeface="Tahoma" pitchFamily="34" charset="0"/>
                <a:cs typeface="Tahoma" pitchFamily="34" charset="0"/>
              </a:rPr>
              <a:t>Central Group Presented an Academy Honorary Award to the College of Logistics and Supply Chain Students, </a:t>
            </a:r>
            <a:r>
              <a:rPr lang="en-US" b="1" dirty="0" err="1">
                <a:solidFill>
                  <a:srgbClr val="0000FF"/>
                </a:solidFill>
                <a:latin typeface="Tahoma" pitchFamily="34" charset="0"/>
                <a:ea typeface="Tahoma" pitchFamily="34" charset="0"/>
                <a:cs typeface="Tahoma" pitchFamily="34" charset="0"/>
              </a:rPr>
              <a:t>Suan</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Sunandha</a:t>
            </a:r>
            <a:r>
              <a:rPr lang="en-US" b="1" dirty="0">
                <a:solidFill>
                  <a:srgbClr val="0000FF"/>
                </a:solidFill>
                <a:latin typeface="Tahoma" pitchFamily="34" charset="0"/>
                <a:ea typeface="Tahoma" pitchFamily="34" charset="0"/>
                <a:cs typeface="Tahoma" pitchFamily="34" charset="0"/>
              </a:rPr>
              <a:t> </a:t>
            </a:r>
            <a:r>
              <a:rPr lang="en-US" b="1" dirty="0" err="1">
                <a:solidFill>
                  <a:srgbClr val="0000FF"/>
                </a:solidFill>
                <a:latin typeface="Tahoma" pitchFamily="34" charset="0"/>
                <a:ea typeface="Tahoma" pitchFamily="34" charset="0"/>
                <a:cs typeface="Tahoma" pitchFamily="34" charset="0"/>
              </a:rPr>
              <a:t>Rajabhat</a:t>
            </a:r>
            <a:r>
              <a:rPr lang="en-US" b="1" dirty="0">
                <a:solidFill>
                  <a:srgbClr val="0000FF"/>
                </a:solidFill>
                <a:latin typeface="Tahoma" pitchFamily="34" charset="0"/>
                <a:ea typeface="Tahoma" pitchFamily="34" charset="0"/>
                <a:cs typeface="Tahoma" pitchFamily="34" charset="0"/>
              </a:rPr>
              <a:t> University.</a:t>
            </a:r>
            <a:endParaRPr lang="en-US" b="1" dirty="0">
              <a:solidFill>
                <a:srgbClr val="0000FF"/>
              </a:solidFill>
              <a:latin typeface="Tahoma" pitchFamily="34" charset="0"/>
              <a:ea typeface="Tahoma" pitchFamily="34" charset="0"/>
              <a:cs typeface="Tahoma" pitchFamily="34" charset="0"/>
            </a:endParaRPr>
          </a:p>
        </p:txBody>
      </p:sp>
      <p:pic>
        <p:nvPicPr>
          <p:cNvPr id="1027" name="Picture 3" descr="C:\Users\cls1208\Desktop\S__30171145.jpg"/>
          <p:cNvPicPr>
            <a:picLocks noChangeAspect="1" noChangeArrowheads="1"/>
          </p:cNvPicPr>
          <p:nvPr/>
        </p:nvPicPr>
        <p:blipFill rotWithShape="1">
          <a:blip r:embed="rId6">
            <a:extLst>
              <a:ext uri="{28A0092B-C50C-407E-A947-70E740481C1C}">
                <a14:useLocalDpi xmlns:a14="http://schemas.microsoft.com/office/drawing/2010/main" val="0"/>
              </a:ext>
            </a:extLst>
          </a:blip>
          <a:srcRect t="932" b="5251"/>
          <a:stretch/>
        </p:blipFill>
        <p:spPr bwMode="auto">
          <a:xfrm>
            <a:off x="-24044" y="2276872"/>
            <a:ext cx="6528091" cy="45913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ls1208\Desktop\S__3017114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4895688"/>
            <a:ext cx="2618067" cy="1962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cls1208\Desktop\S__30171141.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r="10470"/>
          <a:stretch/>
        </p:blipFill>
        <p:spPr bwMode="auto">
          <a:xfrm>
            <a:off x="6514058" y="2748981"/>
            <a:ext cx="2618067" cy="2192187"/>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84304" y="6352127"/>
            <a:ext cx="8972475" cy="437839"/>
          </a:xfrm>
          <a:prstGeom prst="roundRect">
            <a:avLst>
              <a:gd name="adj" fmla="val 35173"/>
            </a:avLst>
          </a:prstGeom>
          <a:solidFill>
            <a:srgbClr val="263BA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0" name="Picture 2" descr="C:\Users\User\Desktop\19142329_10155346247711753_1020983462_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81648" y="6391714"/>
            <a:ext cx="350329" cy="3473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02942" y="6352127"/>
            <a:ext cx="93435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H SarabunPSK" pitchFamily="34" charset="-34"/>
                <a:cs typeface="TH SarabunPSK" pitchFamily="34" charset="-34"/>
              </a:rPr>
              <a:t>@hzj9893</a:t>
            </a:r>
            <a:endParaRPr kumimoji="0" lang="en-US" sz="1800" b="1" i="0" u="none" strike="noStrike" kern="0" cap="none" spc="0" normalizeH="0" baseline="0" noProof="0" dirty="0">
              <a:ln>
                <a:noFill/>
              </a:ln>
              <a:solidFill>
                <a:sysClr val="window" lastClr="FFFFFF"/>
              </a:solidFill>
              <a:effectLst/>
              <a:uLnTx/>
              <a:uFillTx/>
              <a:latin typeface="TH SarabunPSK" pitchFamily="34" charset="-34"/>
              <a:cs typeface="TH SarabunPSK" pitchFamily="34" charset="-34"/>
            </a:endParaRPr>
          </a:p>
        </p:txBody>
      </p:sp>
      <p:sp>
        <p:nvSpPr>
          <p:cNvPr id="26" name="TextBox 25"/>
          <p:cNvSpPr txBox="1"/>
          <p:nvPr/>
        </p:nvSpPr>
        <p:spPr>
          <a:xfrm>
            <a:off x="1784477" y="6360301"/>
            <a:ext cx="15192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 lastClr="FFFFFF"/>
                </a:solidFill>
                <a:effectLst/>
                <a:uLnTx/>
                <a:uFillTx/>
                <a:latin typeface="TH SarabunPSK" pitchFamily="34" charset="-34"/>
                <a:cs typeface="TH SarabunPSK" pitchFamily="34" charset="-34"/>
              </a:rPr>
              <a:t>www.cls.ssru.ac.th</a:t>
            </a:r>
            <a:endParaRPr kumimoji="0" lang="en-US" sz="1800" b="1" i="0" u="none" strike="noStrike" kern="0" cap="none" spc="0" normalizeH="0" baseline="0" noProof="0" dirty="0">
              <a:ln>
                <a:noFill/>
              </a:ln>
              <a:solidFill>
                <a:sysClr val="window" lastClr="FFFFFF"/>
              </a:solidFill>
              <a:effectLst/>
              <a:uLnTx/>
              <a:uFillTx/>
              <a:latin typeface="TH SarabunPSK" pitchFamily="34" charset="-34"/>
              <a:cs typeface="TH SarabunPSK" pitchFamily="34" charset="-34"/>
            </a:endParaRPr>
          </a:p>
        </p:txBody>
      </p:sp>
      <p:sp>
        <p:nvSpPr>
          <p:cNvPr id="28" name="TextBox 27"/>
          <p:cNvSpPr txBox="1"/>
          <p:nvPr/>
        </p:nvSpPr>
        <p:spPr>
          <a:xfrm>
            <a:off x="3572188" y="6290158"/>
            <a:ext cx="193515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h-TH" sz="1400" b="1" i="0" u="none" strike="noStrike" kern="0" cap="none" spc="0" normalizeH="0" baseline="0" noProof="0" dirty="0" err="1" smtClean="0">
                <a:ln>
                  <a:noFill/>
                </a:ln>
                <a:solidFill>
                  <a:schemeClr val="bg1"/>
                </a:solidFill>
                <a:effectLst/>
                <a:uLnTx/>
                <a:uFillTx/>
                <a:latin typeface="TH SarabunPSK" pitchFamily="34" charset="-34"/>
                <a:cs typeface="TH SarabunPSK" pitchFamily="34" charset="-34"/>
              </a:rPr>
              <a:t>วิทยาลัยโล</a:t>
            </a:r>
            <a:r>
              <a:rPr kumimoji="0" lang="th-TH" sz="1400" b="1" i="0" u="none" strike="noStrike" kern="0" cap="none" spc="0" normalizeH="0" baseline="0" noProof="0" dirty="0" smtClean="0">
                <a:ln>
                  <a:noFill/>
                </a:ln>
                <a:solidFill>
                  <a:schemeClr val="bg1"/>
                </a:solidFill>
                <a:effectLst/>
                <a:uLnTx/>
                <a:uFillTx/>
                <a:latin typeface="TH SarabunPSK" pitchFamily="34" charset="-34"/>
                <a:cs typeface="TH SarabunPSK" pitchFamily="34" charset="-34"/>
              </a:rPr>
              <a:t>จิ</a:t>
            </a:r>
            <a:r>
              <a:rPr kumimoji="0" lang="th-TH" sz="1400" b="1" i="0" u="none" strike="noStrike" kern="0" cap="none" spc="0" normalizeH="0" baseline="0" noProof="0" dirty="0" err="1" smtClean="0">
                <a:ln>
                  <a:noFill/>
                </a:ln>
                <a:solidFill>
                  <a:schemeClr val="bg1"/>
                </a:solidFill>
                <a:effectLst/>
                <a:uLnTx/>
                <a:uFillTx/>
                <a:latin typeface="TH SarabunPSK" pitchFamily="34" charset="-34"/>
                <a:cs typeface="TH SarabunPSK" pitchFamily="34" charset="-34"/>
              </a:rPr>
              <a:t>สติกส์และซัพ</a:t>
            </a:r>
            <a:r>
              <a:rPr kumimoji="0" lang="th-TH" sz="1400" b="1" i="0" u="none" strike="noStrike" kern="0" cap="none" spc="0" normalizeH="0" baseline="0" noProof="0" dirty="0" smtClean="0">
                <a:ln>
                  <a:noFill/>
                </a:ln>
                <a:solidFill>
                  <a:schemeClr val="bg1"/>
                </a:solidFill>
                <a:effectLst/>
                <a:uLnTx/>
                <a:uFillTx/>
                <a:latin typeface="TH SarabunPSK" pitchFamily="34" charset="-34"/>
                <a:cs typeface="TH SarabunPSK" pitchFamily="34" charset="-34"/>
              </a:rPr>
              <a:t>พลายเชน </a:t>
            </a:r>
            <a:br>
              <a:rPr kumimoji="0" lang="th-TH" sz="1400" b="1" i="0" u="none" strike="noStrike" kern="0" cap="none" spc="0" normalizeH="0" baseline="0" noProof="0" dirty="0" smtClean="0">
                <a:ln>
                  <a:noFill/>
                </a:ln>
                <a:solidFill>
                  <a:schemeClr val="bg1"/>
                </a:solidFill>
                <a:effectLst/>
                <a:uLnTx/>
                <a:uFillTx/>
                <a:latin typeface="TH SarabunPSK" pitchFamily="34" charset="-34"/>
                <a:cs typeface="TH SarabunPSK" pitchFamily="34" charset="-34"/>
              </a:rPr>
            </a:br>
            <a:r>
              <a:rPr kumimoji="0" lang="th-TH" sz="1400" b="1" i="0" u="none" strike="noStrike" kern="0" cap="none" spc="0" normalizeH="0" baseline="0" noProof="0" dirty="0" smtClean="0">
                <a:ln>
                  <a:noFill/>
                </a:ln>
                <a:solidFill>
                  <a:schemeClr val="bg1"/>
                </a:solidFill>
                <a:effectLst/>
                <a:uLnTx/>
                <a:uFillTx/>
                <a:latin typeface="TH SarabunPSK" pitchFamily="34" charset="-34"/>
                <a:cs typeface="TH SarabunPSK" pitchFamily="34" charset="-34"/>
              </a:rPr>
              <a:t>มหาวิทยาลัยราช</a:t>
            </a:r>
            <a:r>
              <a:rPr kumimoji="0" lang="th-TH" sz="1400" b="1" i="0" u="none" strike="noStrike" kern="0" cap="none" spc="0" normalizeH="0" baseline="0" noProof="0" dirty="0" err="1" smtClean="0">
                <a:ln>
                  <a:noFill/>
                </a:ln>
                <a:solidFill>
                  <a:schemeClr val="bg1"/>
                </a:solidFill>
                <a:effectLst/>
                <a:uLnTx/>
                <a:uFillTx/>
                <a:latin typeface="TH SarabunPSK" pitchFamily="34" charset="-34"/>
                <a:cs typeface="TH SarabunPSK" pitchFamily="34" charset="-34"/>
              </a:rPr>
              <a:t>ภัฏ</a:t>
            </a:r>
            <a:r>
              <a:rPr kumimoji="0" lang="th-TH" sz="1400" b="1" i="0" u="none" strike="noStrike" kern="0" cap="none" spc="0" normalizeH="0" baseline="0" noProof="0" dirty="0" smtClean="0">
                <a:ln>
                  <a:noFill/>
                </a:ln>
                <a:solidFill>
                  <a:schemeClr val="bg1"/>
                </a:solidFill>
                <a:effectLst/>
                <a:uLnTx/>
                <a:uFillTx/>
                <a:latin typeface="TH SarabunPSK" pitchFamily="34" charset="-34"/>
                <a:cs typeface="TH SarabunPSK" pitchFamily="34" charset="-34"/>
              </a:rPr>
              <a:t>สวน</a:t>
            </a:r>
            <a:r>
              <a:rPr kumimoji="0" lang="th-TH" sz="1400" b="1" i="0" u="none" strike="noStrike" kern="0" cap="none" spc="0" normalizeH="0" baseline="0" noProof="0" dirty="0" err="1" smtClean="0">
                <a:ln>
                  <a:noFill/>
                </a:ln>
                <a:solidFill>
                  <a:schemeClr val="bg1"/>
                </a:solidFill>
                <a:effectLst/>
                <a:uLnTx/>
                <a:uFillTx/>
                <a:latin typeface="TH SarabunPSK" pitchFamily="34" charset="-34"/>
                <a:cs typeface="TH SarabunPSK" pitchFamily="34" charset="-34"/>
              </a:rPr>
              <a:t>สุนัน</a:t>
            </a:r>
            <a:r>
              <a:rPr kumimoji="0" lang="th-TH" sz="1400" b="1" i="0" u="none" strike="noStrike" kern="0" cap="none" spc="0" normalizeH="0" baseline="0" noProof="0" dirty="0" smtClean="0">
                <a:ln>
                  <a:noFill/>
                </a:ln>
                <a:solidFill>
                  <a:schemeClr val="bg1"/>
                </a:solidFill>
                <a:effectLst/>
                <a:uLnTx/>
                <a:uFillTx/>
                <a:latin typeface="TH SarabunPSK" pitchFamily="34" charset="-34"/>
                <a:cs typeface="TH SarabunPSK" pitchFamily="34" charset="-34"/>
              </a:rPr>
              <a:t>ทา </a:t>
            </a:r>
            <a:endParaRPr kumimoji="0" lang="en-US" sz="1400" b="1" i="0" u="none" strike="noStrike" kern="0" cap="none" spc="0" normalizeH="0" baseline="0" noProof="0" dirty="0">
              <a:ln>
                <a:noFill/>
              </a:ln>
              <a:solidFill>
                <a:schemeClr val="bg1"/>
              </a:solidFill>
              <a:effectLst/>
              <a:uLnTx/>
              <a:uFillTx/>
              <a:latin typeface="TH SarabunPSK" pitchFamily="34" charset="-34"/>
              <a:cs typeface="TH SarabunPSK" pitchFamily="34" charset="-34"/>
            </a:endParaRPr>
          </a:p>
        </p:txBody>
      </p:sp>
      <p:sp>
        <p:nvSpPr>
          <p:cNvPr id="29" name="TextBox 28"/>
          <p:cNvSpPr txBox="1"/>
          <p:nvPr/>
        </p:nvSpPr>
        <p:spPr>
          <a:xfrm>
            <a:off x="5956433" y="6369692"/>
            <a:ext cx="16561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 lastClr="FFFFFF"/>
                </a:solidFill>
                <a:effectLst/>
                <a:uLnTx/>
                <a:uFillTx/>
                <a:latin typeface="TH SarabunPSK" pitchFamily="34" charset="-34"/>
                <a:cs typeface="TH SarabunPSK" pitchFamily="34" charset="-34"/>
              </a:rPr>
              <a:t>c</a:t>
            </a:r>
            <a:r>
              <a:rPr kumimoji="0" lang="en-US" sz="1800" b="1" i="0" u="none" strike="noStrike" kern="0" cap="none" spc="0" normalizeH="0" baseline="0" noProof="0" dirty="0" smtClean="0">
                <a:ln>
                  <a:noFill/>
                </a:ln>
                <a:solidFill>
                  <a:sysClr val="window" lastClr="FFFFFF"/>
                </a:solidFill>
                <a:effectLst/>
                <a:uLnTx/>
                <a:uFillTx/>
                <a:latin typeface="TH SarabunPSK" pitchFamily="34" charset="-34"/>
                <a:cs typeface="TH SarabunPSK" pitchFamily="34" charset="-34"/>
              </a:rPr>
              <a:t>ls.ssru@gmail.com</a:t>
            </a:r>
            <a:endParaRPr kumimoji="0" lang="en-US" sz="1800" b="1" i="0" u="none" strike="noStrike" kern="0" cap="none" spc="0" normalizeH="0" baseline="0" noProof="0" dirty="0">
              <a:ln>
                <a:noFill/>
              </a:ln>
              <a:solidFill>
                <a:sysClr val="window" lastClr="FFFFFF"/>
              </a:solidFill>
              <a:effectLst/>
              <a:uLnTx/>
              <a:uFillTx/>
              <a:latin typeface="TH SarabunPSK" pitchFamily="34" charset="-34"/>
              <a:cs typeface="TH SarabunPSK" pitchFamily="34" charset="-34"/>
            </a:endParaRPr>
          </a:p>
        </p:txBody>
      </p:sp>
      <p:pic>
        <p:nvPicPr>
          <p:cNvPr id="1033" name="Picture 9"/>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600" b="89600" l="10000" r="31400"/>
                    </a14:imgEffect>
                    <a14:imgEffect>
                      <a14:brightnessContrast bright="-20000" contrast="40000"/>
                    </a14:imgEffect>
                  </a14:imgLayer>
                </a14:imgProps>
              </a:ext>
              <a:ext uri="{28A0092B-C50C-407E-A947-70E740481C1C}">
                <a14:useLocalDpi xmlns:a14="http://schemas.microsoft.com/office/drawing/2010/main" val="0"/>
              </a:ext>
            </a:extLst>
          </a:blip>
          <a:srcRect l="9943" t="11217" r="69163" b="7272"/>
          <a:stretch/>
        </p:blipFill>
        <p:spPr bwMode="auto">
          <a:xfrm>
            <a:off x="208780" y="6317075"/>
            <a:ext cx="516639" cy="551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9"/>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600" b="88800" l="51000" r="72600"/>
                    </a14:imgEffect>
                  </a14:imgLayer>
                </a14:imgProps>
              </a:ext>
              <a:ext uri="{28A0092B-C50C-407E-A947-70E740481C1C}">
                <a14:useLocalDpi xmlns:a14="http://schemas.microsoft.com/office/drawing/2010/main" val="0"/>
              </a:ext>
            </a:extLst>
          </a:blip>
          <a:srcRect l="53466" t="17097" r="30806" b="21055"/>
          <a:stretch/>
        </p:blipFill>
        <p:spPr bwMode="auto">
          <a:xfrm>
            <a:off x="7517918" y="6318186"/>
            <a:ext cx="491984" cy="48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3125" b="89931" l="3800" r="21700"/>
                    </a14:imgEffect>
                  </a14:imgLayer>
                </a14:imgProps>
              </a:ext>
              <a:ext uri="{28A0092B-C50C-407E-A947-70E740481C1C}">
                <a14:useLocalDpi xmlns:a14="http://schemas.microsoft.com/office/drawing/2010/main" val="0"/>
              </a:ext>
            </a:extLst>
          </a:blip>
          <a:srcRect l="4907" t="3934" r="81803" b="45478"/>
          <a:stretch/>
        </p:blipFill>
        <p:spPr bwMode="auto">
          <a:xfrm>
            <a:off x="3193264" y="6334229"/>
            <a:ext cx="458728" cy="50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rotWithShape="1">
          <a:blip r:embed="rId16" cstate="print">
            <a:extLst>
              <a:ext uri="{BEBA8EAE-BF5A-486C-A8C5-ECC9F3942E4B}">
                <a14:imgProps xmlns:a14="http://schemas.microsoft.com/office/drawing/2010/main">
                  <a14:imgLayer r:embed="rId17">
                    <a14:imgEffect>
                      <a14:backgroundRemoval t="10000" b="98846" l="64359" r="100000"/>
                    </a14:imgEffect>
                    <a14:imgEffect>
                      <a14:brightnessContrast bright="-20000" contrast="40000"/>
                    </a14:imgEffect>
                  </a14:imgLayer>
                </a14:imgProps>
              </a:ext>
              <a:ext uri="{28A0092B-C50C-407E-A947-70E740481C1C}">
                <a14:useLocalDpi xmlns:a14="http://schemas.microsoft.com/office/drawing/2010/main" val="0"/>
              </a:ext>
            </a:extLst>
          </a:blip>
          <a:srcRect l="64525" t="45804"/>
          <a:stretch/>
        </p:blipFill>
        <p:spPr bwMode="auto">
          <a:xfrm>
            <a:off x="5519221" y="6309071"/>
            <a:ext cx="493810" cy="50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914813" y="6391714"/>
            <a:ext cx="1084989" cy="34731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H SarabunPSK" pitchFamily="34" charset="-34"/>
                <a:cs typeface="TH SarabunPSK" pitchFamily="34" charset="-34"/>
              </a:rPr>
              <a:t>034964917</a:t>
            </a:r>
            <a:endParaRPr lang="en-US" b="1" dirty="0">
              <a:latin typeface="TH SarabunPSK" pitchFamily="34" charset="-34"/>
              <a:cs typeface="TH SarabunPSK" pitchFamily="34" charset="-34"/>
            </a:endParaRPr>
          </a:p>
        </p:txBody>
      </p:sp>
      <p:sp>
        <p:nvSpPr>
          <p:cNvPr id="3" name="Rectangle 2"/>
          <p:cNvSpPr/>
          <p:nvPr/>
        </p:nvSpPr>
        <p:spPr>
          <a:xfrm>
            <a:off x="-10390" y="1739409"/>
            <a:ext cx="9166345" cy="1656184"/>
          </a:xfrm>
          <a:prstGeom prst="rect">
            <a:avLst/>
          </a:prstGeom>
          <a:solidFill>
            <a:srgbClr val="263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dirty="0" smtClean="0">
                <a:latin typeface="TH SarabunPSK" pitchFamily="34" charset="-34"/>
                <a:cs typeface="TH SarabunPSK" pitchFamily="34" charset="-34"/>
              </a:rPr>
              <a:t>The </a:t>
            </a:r>
            <a:r>
              <a:rPr lang="en-US" sz="2100" b="1" dirty="0">
                <a:latin typeface="TH SarabunPSK" pitchFamily="34" charset="-34"/>
                <a:cs typeface="TH SarabunPSK" pitchFamily="34" charset="-34"/>
              </a:rPr>
              <a:t>College of Logistics and Supply Chain Students were received an Academy Honorary Award from Central Group in the Dual Degree Program Scholarship Grant at Head office, Robinson Department Store. Five outstanding students: </a:t>
            </a:r>
            <a:r>
              <a:rPr lang="en-US" sz="2100" b="1" dirty="0" err="1">
                <a:latin typeface="TH SarabunPSK" pitchFamily="34" charset="-34"/>
                <a:cs typeface="TH SarabunPSK" pitchFamily="34" charset="-34"/>
              </a:rPr>
              <a:t>Goerlakot</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Chuaysang</a:t>
            </a:r>
            <a:r>
              <a:rPr lang="en-US" sz="2100" b="1" dirty="0">
                <a:latin typeface="TH SarabunPSK" pitchFamily="34" charset="-34"/>
                <a:cs typeface="TH SarabunPSK" pitchFamily="34" charset="-34"/>
              </a:rPr>
              <a:t> in First Class Honor, </a:t>
            </a:r>
            <a:r>
              <a:rPr lang="en-US" sz="2100" b="1" dirty="0" err="1">
                <a:latin typeface="TH SarabunPSK" pitchFamily="34" charset="-34"/>
                <a:cs typeface="TH SarabunPSK" pitchFamily="34" charset="-34"/>
              </a:rPr>
              <a:t>Kunlaya</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Mongkolsutr</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Haruetai</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Thongnarin</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Natchanok</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Techaritpitak</a:t>
            </a:r>
            <a:r>
              <a:rPr lang="en-US" sz="2100" b="1" dirty="0">
                <a:latin typeface="TH SarabunPSK" pitchFamily="34" charset="-34"/>
                <a:cs typeface="TH SarabunPSK" pitchFamily="34" charset="-34"/>
              </a:rPr>
              <a:t>, and </a:t>
            </a:r>
            <a:r>
              <a:rPr lang="en-US" sz="2100" b="1" dirty="0" err="1">
                <a:latin typeface="TH SarabunPSK" pitchFamily="34" charset="-34"/>
                <a:cs typeface="TH SarabunPSK" pitchFamily="34" charset="-34"/>
              </a:rPr>
              <a:t>Sansanee</a:t>
            </a:r>
            <a:r>
              <a:rPr lang="en-US" sz="2100" b="1" dirty="0">
                <a:latin typeface="TH SarabunPSK" pitchFamily="34" charset="-34"/>
                <a:cs typeface="TH SarabunPSK" pitchFamily="34" charset="-34"/>
              </a:rPr>
              <a:t> </a:t>
            </a:r>
            <a:r>
              <a:rPr lang="en-US" sz="2100" b="1" dirty="0" err="1">
                <a:latin typeface="TH SarabunPSK" pitchFamily="34" charset="-34"/>
                <a:cs typeface="TH SarabunPSK" pitchFamily="34" charset="-34"/>
              </a:rPr>
              <a:t>Aiamprasert</a:t>
            </a:r>
            <a:r>
              <a:rPr lang="en-US" sz="2100" b="1" dirty="0">
                <a:latin typeface="TH SarabunPSK" pitchFamily="34" charset="-34"/>
                <a:cs typeface="TH SarabunPSK" pitchFamily="34" charset="-34"/>
              </a:rPr>
              <a:t>, the distinction recognizes their academic excellence and exemplary professional practice.</a:t>
            </a:r>
            <a:endParaRPr lang="th-TH" sz="2300" b="1" dirty="0">
              <a:latin typeface="TH SarabunPSK" pitchFamily="34" charset="-34"/>
              <a:cs typeface="TH SarabunPSK" pitchFamily="34" charset="-34"/>
            </a:endParaRPr>
          </a:p>
        </p:txBody>
      </p:sp>
      <p:cxnSp>
        <p:nvCxnSpPr>
          <p:cNvPr id="37" name="Straight Connector 36"/>
          <p:cNvCxnSpPr/>
          <p:nvPr/>
        </p:nvCxnSpPr>
        <p:spPr>
          <a:xfrm flipV="1">
            <a:off x="-24044" y="1739409"/>
            <a:ext cx="9179999" cy="8040"/>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8055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5851</TotalTime>
  <Words>107</Words>
  <Application>Microsoft Office PowerPoint</Application>
  <PresentationFormat>On-screen Show (4:3)</PresentationFormat>
  <Paragraphs>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Waveform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cls1208</cp:lastModifiedBy>
  <cp:revision>962</cp:revision>
  <dcterms:created xsi:type="dcterms:W3CDTF">2017-06-14T06:27:55Z</dcterms:created>
  <dcterms:modified xsi:type="dcterms:W3CDTF">2018-10-01T04:05:50Z</dcterms:modified>
</cp:coreProperties>
</file>